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6"/>
  </p:notesMasterIdLst>
  <p:sldIdLst>
    <p:sldId id="256" r:id="rId5"/>
    <p:sldId id="272" r:id="rId6"/>
    <p:sldId id="275" r:id="rId7"/>
    <p:sldId id="276" r:id="rId8"/>
    <p:sldId id="274" r:id="rId9"/>
    <p:sldId id="270" r:id="rId10"/>
    <p:sldId id="262" r:id="rId11"/>
    <p:sldId id="269" r:id="rId12"/>
    <p:sldId id="273" r:id="rId13"/>
    <p:sldId id="266" r:id="rId14"/>
    <p:sldId id="261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8175" autoAdjust="0"/>
  </p:normalViewPr>
  <p:slideViewPr>
    <p:cSldViewPr>
      <p:cViewPr>
        <p:scale>
          <a:sx n="112" d="100"/>
          <a:sy n="112" d="100"/>
        </p:scale>
        <p:origin x="198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NOTES:</a:t>
            </a:r>
            <a:br>
              <a:rPr lang="it-IT" dirty="0"/>
            </a:br>
            <a:r>
              <a:rPr lang="it-IT" dirty="0" err="1"/>
              <a:t>Briefly</a:t>
            </a:r>
            <a:r>
              <a:rPr lang="it-IT" dirty="0"/>
              <a:t> </a:t>
            </a:r>
            <a:r>
              <a:rPr lang="it-IT" dirty="0" err="1"/>
              <a:t>remember</a:t>
            </a:r>
            <a:r>
              <a:rPr lang="it-IT" dirty="0"/>
              <a:t> to the </a:t>
            </a:r>
            <a:r>
              <a:rPr lang="it-IT" dirty="0" err="1"/>
              <a:t>participants</a:t>
            </a:r>
            <a:r>
              <a:rPr lang="it-IT" dirty="0"/>
              <a:t>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online</a:t>
            </a:r>
            <a:r>
              <a:rPr lang="it-IT" baseline="0" dirty="0"/>
              <a:t> forum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4674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NOTES:</a:t>
            </a:r>
          </a:p>
          <a:p>
            <a:r>
              <a:rPr lang="it-IT" dirty="0"/>
              <a:t>Sostitute images and links with </a:t>
            </a:r>
            <a:r>
              <a:rPr lang="it-IT" dirty="0" err="1"/>
              <a:t>examples</a:t>
            </a:r>
            <a:r>
              <a:rPr lang="it-IT" dirty="0"/>
              <a:t> of online forums for </a:t>
            </a:r>
            <a:r>
              <a:rPr lang="it-IT" dirty="0" err="1"/>
              <a:t>caregivers</a:t>
            </a:r>
            <a:r>
              <a:rPr lang="it-IT" dirty="0"/>
              <a:t> in </a:t>
            </a:r>
            <a:r>
              <a:rPr lang="it-IT" dirty="0" err="1"/>
              <a:t>your</a:t>
            </a:r>
            <a:r>
              <a:rPr lang="it-IT" dirty="0"/>
              <a:t> national </a:t>
            </a:r>
            <a:r>
              <a:rPr lang="it-IT" err="1"/>
              <a:t>language</a:t>
            </a:r>
            <a:r>
              <a:rPr lang="it-IT"/>
              <a:t>. Click </a:t>
            </a:r>
            <a:r>
              <a:rPr lang="it-IT" dirty="0"/>
              <a:t>on the links and show the online forums.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A2E2D8-712D-4314-9AF5-F29EE05E9628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7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60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21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024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362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013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7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207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719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116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215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78476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92777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84540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7611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4548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648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58093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31378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95414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1379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937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7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702015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4" Type="http://schemas.openxmlformats.org/officeDocument/2006/relationships/hyperlink" Target="https://journals.plos.org/plosone/article?id=10.1371/journal.pone.0077555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hyperlink" Target="http://www.caregiving.com/community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png"/><Relationship Id="rId5" Type="http://schemas.openxmlformats.org/officeDocument/2006/relationships/hyperlink" Target="https://www.agingcare.com/caregiver-forum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4382006" y="3356992"/>
            <a:ext cx="446449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5400" b="1" cap="all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 ФОРУМИ</a:t>
            </a:r>
            <a:r>
              <a:rPr lang="en-US" sz="48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cap="all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cap="all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КАТО </a:t>
            </a:r>
            <a:r>
              <a:rPr lang="bg-BG" sz="3600" b="1" cap="all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 </a:t>
            </a:r>
            <a:r>
              <a:rPr lang="bg-BG" sz="3600" b="1" cap="all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ВЗАИМОПОМОЩ</a:t>
            </a:r>
            <a:endParaRPr lang="it-IT" sz="3600" b="1" cap="all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746700" y="1919664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Daine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K, </a:t>
            </a: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Hawton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K, </a:t>
            </a: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Singaravelu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V, Stewart A, Simkin S, Montgomery P (2013) The Power of the Web: A Systematic Review of Studies of the Influence of the Internet on Self-Harm and Suicide in Young People. </a:t>
            </a:r>
            <a:r>
              <a:rPr lang="en-US" sz="3200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PLoS</a:t>
            </a:r>
            <a:r>
              <a:rPr lang="en-US" sz="32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ONE 8(10),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https://journals.plos.org/plosone/article?id=10.1371/journal.pone.0077555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249742" y="548680"/>
            <a:ext cx="682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bg-BG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 част</a:t>
            </a:r>
            <a: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ДЕФИНИЦИИ</a:t>
            </a:r>
            <a:endParaRPr lang="it-IT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764704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bg-BG" sz="5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 ФОРУМ</a:t>
            </a:r>
            <a:endParaRPr lang="it-IT" sz="5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555199"/>
            <a:ext cx="49043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Уебсайт за дискусии, в който хората могат да разговарят под формата на публикувани съобщения</a:t>
            </a:r>
            <a:endParaRPr lang="en-US" sz="9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Използват се през </a:t>
            </a:r>
            <a:r>
              <a:rPr lang="bg-BG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компютър, таблет или смартфон</a:t>
            </a: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Обикновено са безплатни</a:t>
            </a: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Форумите може да съдържат различни под-форуми, свързани с </a:t>
            </a:r>
            <a:r>
              <a:rPr lang="bg-BG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конкретни теми</a:t>
            </a:r>
            <a:endParaRPr lang="en-US" sz="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Според настройките на форума, потребителите може да са 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регистрирани или анонимни</a:t>
            </a:r>
            <a:endParaRPr lang="it-IT" sz="2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umetto: ovale 1">
            <a:extLst>
              <a:ext uri="{FF2B5EF4-FFF2-40B4-BE49-F238E27FC236}">
                <a16:creationId xmlns:a16="http://schemas.microsoft.com/office/drawing/2014/main" id="{DADF1964-9D2A-4CF7-AD46-D2F51CDFF25B}"/>
              </a:ext>
            </a:extLst>
          </p:cNvPr>
          <p:cNvSpPr/>
          <p:nvPr/>
        </p:nvSpPr>
        <p:spPr>
          <a:xfrm>
            <a:off x="370932" y="3461284"/>
            <a:ext cx="2749334" cy="2295309"/>
          </a:xfrm>
          <a:prstGeom prst="wedgeEllipseCallout">
            <a:avLst/>
          </a:prstGeom>
          <a:solidFill>
            <a:schemeClr val="accent3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bg-BG" sz="3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ЧАТ</a:t>
            </a:r>
            <a:r>
              <a:rPr lang="it-IT" sz="36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!!</a:t>
            </a:r>
            <a:endParaRPr lang="it-IT" sz="36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705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491ADA53-A51D-4EC6-A244-971E5825EB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05" t="12182" r="24013" b="11482"/>
          <a:stretch/>
        </p:blipFill>
        <p:spPr>
          <a:xfrm>
            <a:off x="4558513" y="299683"/>
            <a:ext cx="4361232" cy="25403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D0C7FDA5-1413-48E5-B552-0F15E876941A}"/>
              </a:ext>
            </a:extLst>
          </p:cNvPr>
          <p:cNvSpPr/>
          <p:nvPr/>
        </p:nvSpPr>
        <p:spPr>
          <a:xfrm>
            <a:off x="4244247" y="2840000"/>
            <a:ext cx="4989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4BACC6">
                    <a:lumMod val="75000"/>
                  </a:srgb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www.agingcare.com/caregiver-forum</a:t>
            </a:r>
            <a:endParaRPr lang="it-IT" sz="2400" b="1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3096729-A315-48EB-8255-D2A592A9C5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05" t="12182" r="24013" b="7980"/>
          <a:stretch/>
        </p:blipFill>
        <p:spPr>
          <a:xfrm>
            <a:off x="352019" y="3435279"/>
            <a:ext cx="4721272" cy="28761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6FB0880C-3660-4078-9A70-620B949E6ECA}"/>
              </a:ext>
            </a:extLst>
          </p:cNvPr>
          <p:cNvSpPr/>
          <p:nvPr/>
        </p:nvSpPr>
        <p:spPr>
          <a:xfrm>
            <a:off x="352019" y="6311460"/>
            <a:ext cx="4721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4BACC6">
                    <a:lumMod val="75000"/>
                  </a:srgb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www.caregiving.com/community/</a:t>
            </a:r>
            <a:endParaRPr lang="it-IT" sz="2400" b="1" dirty="0">
              <a:solidFill>
                <a:srgbClr val="4BAC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635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251520" y="260648"/>
            <a:ext cx="682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2ра част</a:t>
            </a:r>
            <a: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ПОЛОЖИТЕЛНИ И ОТРИЦАТЕЛНИ СТРАНИ</a:t>
            </a:r>
            <a:endParaRPr lang="it-IT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8811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420392"/>
              </p:ext>
            </p:extLst>
          </p:nvPr>
        </p:nvGraphicFramePr>
        <p:xfrm>
          <a:off x="0" y="1124744"/>
          <a:ext cx="3491880" cy="1879600"/>
        </p:xfrm>
        <a:graphic>
          <a:graphicData uri="http://schemas.openxmlformats.org/drawingml/2006/table">
            <a:tbl>
              <a:tblPr/>
              <a:tblGrid>
                <a:gridCol w="3491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6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6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2800" b="1" i="0" cap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На онлайн форуми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79912" y="188640"/>
            <a:ext cx="49043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Онлайн форумите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понякога изпълняват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ролята на общности, на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групи за взаимопомощ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в които потребителите могат да намерят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подкрепа и съчувствие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Daine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et al., 2013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Употребата на онлайн форуми може да бъде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механизъм за справане с чувства на тревожност и нещастие</a:t>
            </a: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Потребителите на онлайн форуми могат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да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получат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приемане и разбиране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и да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облекчат чувството си за самота и изолация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95936" y="397401"/>
            <a:ext cx="47673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Потребителите на онлайн форуми могат да обсъждат и да сравняват опита си с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хора с подобни житейски преживявания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Онлайн форумите улесняват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нови запознанства и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контакти</a:t>
            </a: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Онлайн форумите са полезни за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обмен на информация и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мнения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 конкретни теми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sz="24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Freccia in su 6"/>
          <p:cNvSpPr/>
          <p:nvPr/>
        </p:nvSpPr>
        <p:spPr>
          <a:xfrm>
            <a:off x="1115616" y="411928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aphicFrame>
        <p:nvGraphicFramePr>
          <p:cNvPr id="5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562670"/>
              </p:ext>
            </p:extLst>
          </p:nvPr>
        </p:nvGraphicFramePr>
        <p:xfrm>
          <a:off x="0" y="1124744"/>
          <a:ext cx="3491880" cy="1879600"/>
        </p:xfrm>
        <a:graphic>
          <a:graphicData uri="http://schemas.openxmlformats.org/drawingml/2006/table">
            <a:tbl>
              <a:tblPr/>
              <a:tblGrid>
                <a:gridCol w="3491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6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6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2800" b="1" i="0" cap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На онлайн форуми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063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411046" y="188640"/>
            <a:ext cx="49685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bg-BG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В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ида 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 форума 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публичен, частен, модериран, немодериран) 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оказва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влияние върху трудностите при използването и потенциалните недостатъци.  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Комуникационни бариери</a:t>
            </a:r>
            <a:r>
              <a:rPr lang="en-US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2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Написаните съобщения са трудни за интерпретиране. Те често изглеждат объркващи или изкривени поради стила на писане и причиняват комуникационни проблеми между хората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sz="22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bg-BG" sz="2200" b="1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Комуникацията не е мигновена</a:t>
            </a:r>
            <a:r>
              <a:rPr lang="en-US" sz="2200" b="1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sz="22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2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bg-BG" sz="22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Ако форумът не е активен, не е добре поддържан или популярен, той не е </a:t>
            </a:r>
            <a:r>
              <a:rPr lang="bg-BG" sz="22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полезен </a:t>
            </a:r>
            <a:r>
              <a:rPr lang="bg-BG" sz="22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иснтрумент</a:t>
            </a:r>
            <a:r>
              <a:rPr lang="en-US" sz="22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bg-BG" sz="22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тъй като отговорът от други потребителите отнема много време.</a:t>
            </a:r>
            <a:r>
              <a:rPr lang="en-US" sz="22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2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7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593968"/>
              </p:ext>
            </p:extLst>
          </p:nvPr>
        </p:nvGraphicFramePr>
        <p:xfrm>
          <a:off x="67780" y="1218579"/>
          <a:ext cx="3319808" cy="1844548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5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r>
                        <a:rPr lang="en-US" sz="35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35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2800" b="1" i="0" cap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На онлайн форуми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673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740630"/>
              </p:ext>
            </p:extLst>
          </p:nvPr>
        </p:nvGraphicFramePr>
        <p:xfrm>
          <a:off x="67780" y="1218579"/>
          <a:ext cx="3319808" cy="1844548"/>
        </p:xfrm>
        <a:graphic>
          <a:graphicData uri="http://schemas.openxmlformats.org/drawingml/2006/table">
            <a:tbl>
              <a:tblPr/>
              <a:tblGrid>
                <a:gridCol w="3319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5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r>
                        <a:rPr lang="en-US" sz="3500" b="1" i="0" cap="all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3500" b="1" i="0" cap="all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2800" b="1" i="0" cap="non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На онлайн форуми</a:t>
                      </a:r>
                      <a:endParaRPr lang="it-IT" sz="2800" b="1" i="0" cap="none" baseline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 rot="10800000">
            <a:off x="1115616" y="4271269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79912" y="762524"/>
            <a:ext cx="4968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Опасности, произтичащи от анонимността</a:t>
            </a:r>
            <a:r>
              <a:rPr 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Хората понякога лъжат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относно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самоличността и намеренията си. Внимавайте какво разкривате за себе си и не споделяйте прекалено лична информация.  </a:t>
            </a:r>
            <a:endParaRPr lang="en-US" sz="24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Информацията по форумите понякога е неточна или неправилна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тъй като често идва от хора без особени компетенции. Форумите са добър инструмент за сравнение, но не са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надеждни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източници на информация. </a:t>
            </a:r>
            <a:endParaRPr lang="en-US" sz="24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57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360</Words>
  <Application>Microsoft Office PowerPoint</Application>
  <PresentationFormat>On-screen Show (4:3)</PresentationFormat>
  <Paragraphs>38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Times New Roman</vt:lpstr>
      <vt:lpstr>Tema di Office</vt:lpstr>
      <vt:lpstr>1_Tema di Office</vt:lpstr>
      <vt:lpstr>2_Tema di Office</vt:lpstr>
      <vt:lpstr>3_Tema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Windows User</cp:lastModifiedBy>
  <cp:revision>69</cp:revision>
  <dcterms:created xsi:type="dcterms:W3CDTF">2019-01-04T16:28:11Z</dcterms:created>
  <dcterms:modified xsi:type="dcterms:W3CDTF">2019-12-02T11:08:37Z</dcterms:modified>
</cp:coreProperties>
</file>